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5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12" r:id="rId36"/>
    <p:sldId id="313" r:id="rId37"/>
    <p:sldId id="314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16" r:id="rId49"/>
    <p:sldId id="317" r:id="rId50"/>
    <p:sldId id="31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34" r:id="rId60"/>
    <p:sldId id="307" r:id="rId61"/>
    <p:sldId id="308" r:id="rId62"/>
    <p:sldId id="309" r:id="rId63"/>
    <p:sldId id="310" r:id="rId64"/>
    <p:sldId id="311" r:id="rId65"/>
    <p:sldId id="319" r:id="rId66"/>
    <p:sldId id="320" r:id="rId67"/>
    <p:sldId id="321" r:id="rId68"/>
    <p:sldId id="323" r:id="rId69"/>
    <p:sldId id="322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33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94638" autoAdjust="0"/>
  </p:normalViewPr>
  <p:slideViewPr>
    <p:cSldViewPr>
      <p:cViewPr>
        <p:scale>
          <a:sx n="60" d="100"/>
          <a:sy n="60" d="100"/>
        </p:scale>
        <p:origin x="-2250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7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366B8-DDBC-4BF6-881A-4E56C25BF819}" type="datetimeFigureOut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EA360-3B55-440C-AA52-F31C26594E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127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80C36-5154-49CF-A5E2-BE9BE0BA124A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7220EF-2779-4438-8217-17EC185E80AC}" type="slidenum">
              <a:rPr lang="en-US" smtClean="0"/>
              <a:pPr/>
              <a:t>87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041A36-F99C-4E45-9106-7EDF60829D08}" type="slidenum">
              <a:rPr lang="en-US" smtClean="0"/>
              <a:pPr/>
              <a:t>88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62CBA2-CF2C-4334-B8CF-7204EE75077F}" type="slidenum">
              <a:rPr lang="en-US" smtClean="0"/>
              <a:pPr/>
              <a:t>89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8840CE-0AE2-4AE6-B28D-08175FC34103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0C35C-9826-448C-AD07-9A0B1A4E3D16}" type="slidenum">
              <a:rPr lang="en-US" smtClean="0"/>
              <a:pPr/>
              <a:t>80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B4FCC-4AEF-443C-8A61-30E9FD18A9D1}" type="slidenum">
              <a:rPr lang="en-US" smtClean="0"/>
              <a:pPr/>
              <a:t>81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1D6F1-8257-4BCD-9D10-E795BFA9965F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C22C4-60C2-4C2D-AEFE-30C0806C0492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964A41-8752-4FAD-8619-0983995D5817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A09AD-7A6D-46A6-A137-F2AF76CDF5A3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ECDDE-AD17-40C1-9EB1-DE19C9480121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7015D71-01F9-4CA7-9FBA-03B806DAC37F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782-6882-4631-A1ED-0E3DD04E4CC8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AB950-F66F-4AA8-BC98-F1C4BC7DDBA7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BB0EE-46E0-43BE-90CB-7AF81B9F1FED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97A2B-3046-4578-BC4B-247E1B05C267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06DBC-0A6F-407F-94FD-758B44945DE6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5C41-52E0-45FD-A42C-C428EE2F332B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F217-553E-4C2F-97A0-2DD56C63D117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E59-1202-40B9-BB52-FB2F3F461A0B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545-4915-43B3-B097-992ABE53FC7F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A0EBF-6FB9-47FD-AFFE-97F0EF4F8FAE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C3F4FE1-4B80-4088-BDCA-F05D3EE3B990}" type="datetime1">
              <a:rPr lang="en-US" smtClean="0"/>
              <a:pPr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Automation and control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598720"/>
          </a:xfrm>
        </p:spPr>
        <p:txBody>
          <a:bodyPr>
            <a:normAutofit/>
          </a:bodyPr>
          <a:lstStyle/>
          <a:p>
            <a:endParaRPr lang="en-US" sz="2600" b="1" dirty="0" smtClean="0">
              <a:solidFill>
                <a:srgbClr val="FF000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</a:endParaRPr>
          </a:p>
          <a:p>
            <a:pPr algn="r"/>
            <a:r>
              <a:rPr lang="en-US" dirty="0" smtClean="0"/>
              <a:t>Dr. Salman </a:t>
            </a:r>
            <a:r>
              <a:rPr lang="en-US" dirty="0" err="1" smtClean="0"/>
              <a:t>Hussain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B6F15528-21DE-4FAA-801E-634DDDAF4B2B}" type="slidenum">
              <a:rPr lang="en-US" smtClean="0"/>
              <a:pPr algn="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22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8" y="400050"/>
            <a:ext cx="88106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7637318" cy="700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700088"/>
            <a:ext cx="88868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8715375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890588"/>
            <a:ext cx="88201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509588"/>
            <a:ext cx="88201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8" y="676275"/>
            <a:ext cx="88868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3" y="704850"/>
            <a:ext cx="86391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0050"/>
            <a:ext cx="871537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3" y="66675"/>
            <a:ext cx="86010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39490"/>
            <a:ext cx="9144000" cy="61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77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6350"/>
            <a:ext cx="86868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4813"/>
            <a:ext cx="88392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742950"/>
            <a:ext cx="87630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13" y="0"/>
            <a:ext cx="8639175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61" t="20312" r="57833" b="32031"/>
          <a:stretch/>
        </p:blipFill>
        <p:spPr bwMode="auto">
          <a:xfrm>
            <a:off x="450057" y="609600"/>
            <a:ext cx="335756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9" t="8617" r="9536" b="14868"/>
          <a:stretch/>
        </p:blipFill>
        <p:spPr bwMode="auto">
          <a:xfrm>
            <a:off x="1600200" y="3166868"/>
            <a:ext cx="7391400" cy="36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0" t="29640" r="2935" b="20738"/>
          <a:stretch/>
        </p:blipFill>
        <p:spPr bwMode="auto">
          <a:xfrm>
            <a:off x="415636" y="427181"/>
            <a:ext cx="8714509" cy="25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3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52513"/>
            <a:ext cx="877252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8" y="266700"/>
            <a:ext cx="8620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1925"/>
            <a:ext cx="862965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434013" cy="641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8" y="1495425"/>
            <a:ext cx="884872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" y="400050"/>
            <a:ext cx="878205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7000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13" y="442913"/>
            <a:ext cx="8334375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4963" y="776288"/>
            <a:ext cx="59340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3" y="528638"/>
            <a:ext cx="84867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" y="614363"/>
            <a:ext cx="85534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63" y="628650"/>
            <a:ext cx="87534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34" t="21485" r="49048" b="34375"/>
          <a:stretch/>
        </p:blipFill>
        <p:spPr bwMode="auto">
          <a:xfrm>
            <a:off x="457200" y="838199"/>
            <a:ext cx="8229600" cy="567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206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89" t="11524" r="13690" b="6250"/>
          <a:stretch/>
        </p:blipFill>
        <p:spPr bwMode="auto">
          <a:xfrm>
            <a:off x="152400" y="533400"/>
            <a:ext cx="8915401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85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93" t="11718" r="15666" b="6250"/>
          <a:stretch/>
        </p:blipFill>
        <p:spPr bwMode="auto">
          <a:xfrm>
            <a:off x="193097" y="628650"/>
            <a:ext cx="8943976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82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552450"/>
            <a:ext cx="88201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3" y="0"/>
            <a:ext cx="8358187" cy="687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363" y="661988"/>
            <a:ext cx="86772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99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23938"/>
            <a:ext cx="878205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8" y="261938"/>
            <a:ext cx="8848725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3" y="223838"/>
            <a:ext cx="8829675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495300"/>
            <a:ext cx="87153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2088" y="538163"/>
            <a:ext cx="621982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423863"/>
            <a:ext cx="84582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" y="762000"/>
            <a:ext cx="87249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7673"/>
            <a:ext cx="8001000" cy="62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6" t="1367" r="5564" b="4297"/>
          <a:stretch/>
        </p:blipFill>
        <p:spPr bwMode="auto">
          <a:xfrm>
            <a:off x="381000" y="904875"/>
            <a:ext cx="8382000" cy="48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78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429750" cy="53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39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8" y="285750"/>
            <a:ext cx="87344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69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7" r="6774" b="13250"/>
          <a:stretch/>
        </p:blipFill>
        <p:spPr bwMode="auto">
          <a:xfrm>
            <a:off x="858982" y="838201"/>
            <a:ext cx="7592291" cy="430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292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74" y="380141"/>
            <a:ext cx="7975126" cy="602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" y="771525"/>
            <a:ext cx="76390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0"/>
            <a:ext cx="6448425" cy="56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25" y="871538"/>
            <a:ext cx="752475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657225"/>
            <a:ext cx="76962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88" y="466725"/>
            <a:ext cx="78962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1438275"/>
            <a:ext cx="75533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25" y="876300"/>
            <a:ext cx="74485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239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What is an Op-Amp? – The Surface</a:t>
            </a:r>
          </a:p>
        </p:txBody>
      </p:sp>
      <p:sp>
        <p:nvSpPr>
          <p:cNvPr id="2051" name="Content Placeholder 4"/>
          <p:cNvSpPr>
            <a:spLocks noGrp="1"/>
          </p:cNvSpPr>
          <p:nvPr>
            <p:ph idx="1"/>
          </p:nvPr>
        </p:nvSpPr>
        <p:spPr>
          <a:xfrm>
            <a:off x="1600200" y="1371600"/>
            <a:ext cx="7086600" cy="2895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smtClean="0"/>
              <a:t>An Operational Amplifier (Op-Amp) is an integrated circuit that uses external voltage to amplify the input through a very high gain.</a:t>
            </a:r>
          </a:p>
          <a:p>
            <a:pPr eaLnBrk="1" hangingPunct="1"/>
            <a:r>
              <a:rPr lang="en-US" sz="2800" smtClean="0"/>
              <a:t>We recognize an Op-Amp as a mass-produced component found in countless electronics.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7900" y="4535488"/>
            <a:ext cx="16764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700" y="4535488"/>
            <a:ext cx="31369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1676400" y="61356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What an Op-Amp looks like to a lay-person</a:t>
            </a:r>
          </a:p>
        </p:txBody>
      </p:sp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5251450" y="6135688"/>
            <a:ext cx="2819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What an Op-Amp looks like to an engineer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938" y="1176338"/>
            <a:ext cx="862012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98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988" y="547688"/>
            <a:ext cx="8582025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8600"/>
            <a:ext cx="7091363" cy="636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509588"/>
            <a:ext cx="862965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76200"/>
            <a:ext cx="8177212" cy="672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23676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190625"/>
            <a:ext cx="87820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39221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276225"/>
            <a:ext cx="847725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33400"/>
            <a:ext cx="6830608" cy="567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-76200"/>
            <a:ext cx="8129587" cy="697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13" b="37109"/>
          <a:stretch/>
        </p:blipFill>
        <p:spPr bwMode="auto">
          <a:xfrm>
            <a:off x="1" y="1143000"/>
            <a:ext cx="9186281" cy="413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3110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47800"/>
            <a:ext cx="7410981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" y="252413"/>
            <a:ext cx="88201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844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005762" cy="6747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590800"/>
            <a:ext cx="5886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304800"/>
            <a:ext cx="85439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166813"/>
            <a:ext cx="83724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143500" cy="632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1323975"/>
            <a:ext cx="85153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04974"/>
            <a:ext cx="6238875" cy="363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10242" name="Picture 2" descr="DownsidesTermin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7562424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9218" name="AutoShape 2" descr="http://api.ning.com/files/kY9puDXSBJa8CVojCbnMMotbz74vbop01QQcgLgqYarQJP*yGP-eq0vA5ecnF2P436mwOGYXxqQPQX2exP1ibbYB1QPNq3Fw/PIDPropertie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 l="18000" t="21333" r="50000" b="48445"/>
          <a:stretch>
            <a:fillRect/>
          </a:stretch>
        </p:blipFill>
        <p:spPr bwMode="auto">
          <a:xfrm>
            <a:off x="1143000" y="1904999"/>
            <a:ext cx="6629400" cy="352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1143000" y="76200"/>
            <a:ext cx="7543800" cy="1143000"/>
          </a:xfrm>
        </p:spPr>
        <p:txBody>
          <a:bodyPr lIns="0" tIns="0" rIns="0" bIns="0"/>
          <a:lstStyle/>
          <a:p>
            <a:pPr eaLnBrk="1" hangingPunct="1"/>
            <a:r>
              <a:rPr lang="en-US" smtClean="0"/>
              <a:t>Applications of Op-Amps</a:t>
            </a:r>
          </a:p>
        </p:txBody>
      </p:sp>
      <p:sp>
        <p:nvSpPr>
          <p:cNvPr id="23555" name="TextBox 8"/>
          <p:cNvSpPr txBox="1">
            <a:spLocks noChangeArrowheads="1"/>
          </p:cNvSpPr>
          <p:nvPr/>
        </p:nvSpPr>
        <p:spPr bwMode="auto">
          <a:xfrm>
            <a:off x="1524000" y="1219200"/>
            <a:ext cx="4714875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/>
              <a:t>Filters</a:t>
            </a:r>
          </a:p>
          <a:p>
            <a:r>
              <a:rPr lang="en-US" b="1" u="sng"/>
              <a:t>Types:</a:t>
            </a:r>
          </a:p>
          <a:p>
            <a:pPr>
              <a:buFont typeface="Arial" charset="0"/>
              <a:buChar char="•"/>
            </a:pPr>
            <a:r>
              <a:rPr lang="en-US"/>
              <a:t>Low pass filter</a:t>
            </a:r>
          </a:p>
          <a:p>
            <a:pPr>
              <a:buFont typeface="Arial" charset="0"/>
              <a:buChar char="•"/>
            </a:pPr>
            <a:r>
              <a:rPr lang="en-US"/>
              <a:t>High pass filter</a:t>
            </a:r>
          </a:p>
          <a:p>
            <a:pPr>
              <a:buFont typeface="Arial" charset="0"/>
              <a:buChar char="•"/>
            </a:pPr>
            <a:r>
              <a:rPr lang="en-US"/>
              <a:t>Band pass filter</a:t>
            </a:r>
          </a:p>
          <a:p>
            <a:pPr>
              <a:buFont typeface="Arial" charset="0"/>
              <a:buChar char="•"/>
            </a:pPr>
            <a:r>
              <a:rPr lang="en-US"/>
              <a:t>Cascading (2 or more filters connected together)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495800" y="2133600"/>
            <a:ext cx="4371975" cy="3571875"/>
            <a:chOff x="3571875" y="1714500"/>
            <a:chExt cx="5072063" cy="4143375"/>
          </a:xfrm>
        </p:grpSpPr>
        <p:pic>
          <p:nvPicPr>
            <p:cNvPr id="23563" name="Picture 14"/>
            <p:cNvPicPr>
              <a:picLocks noChangeAspect="1" noChangeArrowheads="1"/>
            </p:cNvPicPr>
            <p:nvPr/>
          </p:nvPicPr>
          <p:blipFill>
            <a:blip r:embed="rId3" cstate="print">
              <a:lum contrast="56000"/>
            </a:blip>
            <a:srcRect/>
            <a:stretch>
              <a:fillRect/>
            </a:stretch>
          </p:blipFill>
          <p:spPr bwMode="auto">
            <a:xfrm rot="-2685755">
              <a:off x="4678363" y="3552825"/>
              <a:ext cx="60960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 rot="10800000">
              <a:off x="4045194" y="3858006"/>
              <a:ext cx="714583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 flipH="1" flipV="1">
              <a:off x="5788418" y="4645248"/>
              <a:ext cx="85261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6895249" y="4398486"/>
              <a:ext cx="213614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7500238" y="4005326"/>
              <a:ext cx="786409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6888803" y="3616770"/>
              <a:ext cx="22466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16200000" flipH="1">
              <a:off x="5531497" y="3474974"/>
              <a:ext cx="79552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570" name="Picture 14"/>
            <p:cNvPicPr>
              <a:picLocks noChangeAspect="1" noChangeArrowheads="1"/>
            </p:cNvPicPr>
            <p:nvPr/>
          </p:nvPicPr>
          <p:blipFill>
            <a:blip r:embed="rId3" cstate="print">
              <a:lum contrast="56000"/>
            </a:blip>
            <a:srcRect/>
            <a:stretch>
              <a:fillRect/>
            </a:stretch>
          </p:blipFill>
          <p:spPr bwMode="auto">
            <a:xfrm rot="-2685755">
              <a:off x="6705600" y="2771775"/>
              <a:ext cx="60960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5" name="Straight Connector 54"/>
            <p:cNvCxnSpPr/>
            <p:nvPr/>
          </p:nvCxnSpPr>
          <p:spPr>
            <a:xfrm>
              <a:off x="5929261" y="3077210"/>
              <a:ext cx="856395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214773" y="3077210"/>
              <a:ext cx="786410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7541729" y="3536663"/>
              <a:ext cx="928116" cy="92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4" name="TextBox 63"/>
            <p:cNvSpPr txBox="1">
              <a:spLocks noChangeArrowheads="1"/>
            </p:cNvSpPr>
            <p:nvPr/>
          </p:nvSpPr>
          <p:spPr bwMode="auto">
            <a:xfrm>
              <a:off x="6786563" y="2647950"/>
              <a:ext cx="7858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 R</a:t>
              </a:r>
              <a:r>
                <a:rPr lang="en-US" i="1" baseline="-25000"/>
                <a:t>2</a:t>
              </a: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5400000">
              <a:off x="6551816" y="3524640"/>
              <a:ext cx="1001776" cy="96137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214726" y="4218940"/>
              <a:ext cx="500944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3475251" y="4427950"/>
              <a:ext cx="1141730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3594945" y="5427885"/>
              <a:ext cx="858139" cy="1841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 bwMode="auto">
            <a:xfrm>
              <a:off x="3571875" y="4500690"/>
              <a:ext cx="856395" cy="8562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23580" name="TextBox 89"/>
            <p:cNvSpPr txBox="1">
              <a:spLocks noChangeArrowheads="1"/>
            </p:cNvSpPr>
            <p:nvPr/>
          </p:nvSpPr>
          <p:spPr bwMode="auto">
            <a:xfrm>
              <a:off x="3837051" y="4500562"/>
              <a:ext cx="592073" cy="42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23581" name="TextBox 90"/>
            <p:cNvSpPr txBox="1">
              <a:spLocks noChangeArrowheads="1"/>
            </p:cNvSpPr>
            <p:nvPr/>
          </p:nvSpPr>
          <p:spPr bwMode="auto">
            <a:xfrm>
              <a:off x="3766337" y="5000625"/>
              <a:ext cx="626276" cy="464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 </a:t>
              </a:r>
              <a:r>
                <a:rPr lang="en-US" sz="2000" b="1"/>
                <a:t>-</a:t>
              </a: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857435" y="3786188"/>
              <a:ext cx="117869" cy="1436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929355" y="3929825"/>
              <a:ext cx="117869" cy="1417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8214821" y="3929825"/>
              <a:ext cx="117869" cy="14179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6947726" y="3500755"/>
              <a:ext cx="116027" cy="14179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6947726" y="4357053"/>
              <a:ext cx="116027" cy="1436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001183" y="3858006"/>
              <a:ext cx="642755" cy="18451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  <a:p>
              <a:pPr>
                <a:defRPr/>
              </a:pPr>
              <a:r>
                <a:rPr lang="en-US" b="1" dirty="0">
                  <a:solidFill>
                    <a:schemeClr val="accent3"/>
                  </a:solidFill>
                </a:rPr>
                <a:t>  +</a:t>
              </a:r>
            </a:p>
            <a:p>
              <a:pPr>
                <a:defRPr/>
              </a:pPr>
              <a:endParaRPr lang="en-US" b="1" dirty="0">
                <a:solidFill>
                  <a:schemeClr val="accent3"/>
                </a:solidFill>
              </a:endParaRPr>
            </a:p>
            <a:p>
              <a:pPr>
                <a:defRPr/>
              </a:pPr>
              <a:r>
                <a:rPr lang="en-US" b="1" i="1" dirty="0">
                  <a:solidFill>
                    <a:schemeClr val="accent3"/>
                  </a:solidFill>
                </a:rPr>
                <a:t> V</a:t>
              </a:r>
              <a:r>
                <a:rPr lang="en-US" b="1" i="1" baseline="-25000" dirty="0">
                  <a:solidFill>
                    <a:schemeClr val="accent3"/>
                  </a:solidFill>
                </a:rPr>
                <a:t>0</a:t>
              </a:r>
            </a:p>
            <a:p>
              <a:pPr>
                <a:defRPr/>
              </a:pPr>
              <a:endParaRPr lang="en-US" b="1" i="1" baseline="-25000" dirty="0">
                <a:solidFill>
                  <a:schemeClr val="accent3"/>
                </a:solidFill>
              </a:endParaRPr>
            </a:p>
            <a:p>
              <a:pPr>
                <a:defRPr/>
              </a:pPr>
              <a:r>
                <a:rPr lang="en-US" b="1" i="1" baseline="-25000" dirty="0">
                  <a:solidFill>
                    <a:schemeClr val="accent3"/>
                  </a:solidFill>
                </a:rPr>
                <a:t>  __</a:t>
              </a:r>
            </a:p>
            <a:p>
              <a:pPr>
                <a:defRPr/>
              </a:pPr>
              <a:r>
                <a:rPr lang="en-US" b="1" i="1" baseline="-25000" dirty="0">
                  <a:solidFill>
                    <a:schemeClr val="accent3"/>
                  </a:solidFill>
                </a:rPr>
                <a:t> </a:t>
              </a:r>
              <a:endParaRPr lang="en-US" b="1" i="1" dirty="0">
                <a:solidFill>
                  <a:schemeClr val="accent3"/>
                </a:solidFill>
              </a:endParaRPr>
            </a:p>
          </p:txBody>
        </p:sp>
        <p:sp>
          <p:nvSpPr>
            <p:cNvPr id="23588" name="TextBox 108"/>
            <p:cNvSpPr txBox="1">
              <a:spLocks noChangeArrowheads="1"/>
            </p:cNvSpPr>
            <p:nvPr/>
          </p:nvSpPr>
          <p:spPr bwMode="auto">
            <a:xfrm>
              <a:off x="7000875" y="3286125"/>
              <a:ext cx="1000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+ V</a:t>
              </a:r>
              <a:r>
                <a:rPr lang="en-US" i="1" baseline="-25000"/>
                <a:t>cc</a:t>
              </a:r>
              <a:endParaRPr lang="en-US" i="1"/>
            </a:p>
          </p:txBody>
        </p:sp>
        <p:sp>
          <p:nvSpPr>
            <p:cNvPr id="23589" name="TextBox 109"/>
            <p:cNvSpPr txBox="1">
              <a:spLocks noChangeArrowheads="1"/>
            </p:cNvSpPr>
            <p:nvPr/>
          </p:nvSpPr>
          <p:spPr bwMode="auto">
            <a:xfrm>
              <a:off x="7072313" y="4286250"/>
              <a:ext cx="1000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- V</a:t>
              </a:r>
              <a:r>
                <a:rPr lang="en-US" i="1" baseline="-25000"/>
                <a:t>cc</a:t>
              </a:r>
              <a:endParaRPr lang="en-US" i="1"/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6643843" y="3786188"/>
              <a:ext cx="117869" cy="1436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6643843" y="4143439"/>
              <a:ext cx="117869" cy="1436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23592" name="TextBox 112"/>
            <p:cNvSpPr txBox="1">
              <a:spLocks noChangeArrowheads="1"/>
            </p:cNvSpPr>
            <p:nvPr/>
          </p:nvSpPr>
          <p:spPr bwMode="auto">
            <a:xfrm>
              <a:off x="6691313" y="3643313"/>
              <a:ext cx="5000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-</a:t>
              </a:r>
            </a:p>
          </p:txBody>
        </p:sp>
        <p:sp>
          <p:nvSpPr>
            <p:cNvPr id="23593" name="TextBox 114"/>
            <p:cNvSpPr txBox="1">
              <a:spLocks noChangeArrowheads="1"/>
            </p:cNvSpPr>
            <p:nvPr/>
          </p:nvSpPr>
          <p:spPr bwMode="auto">
            <a:xfrm>
              <a:off x="6715125" y="4000500"/>
              <a:ext cx="5000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+</a:t>
              </a:r>
            </a:p>
          </p:txBody>
        </p:sp>
        <p:sp>
          <p:nvSpPr>
            <p:cNvPr id="23594" name="TextBox 120"/>
            <p:cNvSpPr txBox="1">
              <a:spLocks noChangeArrowheads="1"/>
            </p:cNvSpPr>
            <p:nvPr/>
          </p:nvSpPr>
          <p:spPr bwMode="auto">
            <a:xfrm>
              <a:off x="4786313" y="3143250"/>
              <a:ext cx="642937" cy="646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                </a:t>
              </a:r>
              <a:r>
                <a:rPr lang="en-US" i="1"/>
                <a:t>R</a:t>
              </a:r>
              <a:r>
                <a:rPr lang="en-US" i="1" baseline="-25000"/>
                <a:t>1</a:t>
              </a:r>
              <a:endParaRPr lang="en-US" i="1"/>
            </a:p>
          </p:txBody>
        </p:sp>
        <p:cxnSp>
          <p:nvCxnSpPr>
            <p:cNvPr id="125" name="Straight Connector 124"/>
            <p:cNvCxnSpPr/>
            <p:nvPr/>
          </p:nvCxnSpPr>
          <p:spPr>
            <a:xfrm rot="16200000" flipH="1">
              <a:off x="5964282" y="4964748"/>
              <a:ext cx="500888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endCxn id="111" idx="2"/>
            </p:cNvCxnSpPr>
            <p:nvPr/>
          </p:nvCxnSpPr>
          <p:spPr>
            <a:xfrm>
              <a:off x="5286505" y="3858006"/>
              <a:ext cx="1357338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8216670" y="5714238"/>
              <a:ext cx="141796" cy="1842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5531497" y="2683129"/>
              <a:ext cx="79552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929261" y="2285365"/>
              <a:ext cx="1000048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072962" y="2285365"/>
              <a:ext cx="928221" cy="18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7540808" y="2745739"/>
              <a:ext cx="929958" cy="92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6787514" y="2285365"/>
              <a:ext cx="285432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6931167" y="2285365"/>
              <a:ext cx="285432" cy="18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04" name="TextBox 88"/>
            <p:cNvSpPr txBox="1">
              <a:spLocks noChangeArrowheads="1"/>
            </p:cNvSpPr>
            <p:nvPr/>
          </p:nvSpPr>
          <p:spPr bwMode="auto">
            <a:xfrm>
              <a:off x="6715125" y="1714500"/>
              <a:ext cx="6429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  C</a:t>
              </a:r>
            </a:p>
          </p:txBody>
        </p:sp>
      </p:grpSp>
      <p:sp>
        <p:nvSpPr>
          <p:cNvPr id="23557" name="TextBox 91"/>
          <p:cNvSpPr txBox="1">
            <a:spLocks noChangeArrowheads="1"/>
          </p:cNvSpPr>
          <p:nvPr/>
        </p:nvSpPr>
        <p:spPr bwMode="auto">
          <a:xfrm>
            <a:off x="6143625" y="1357313"/>
            <a:ext cx="1785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Low pass filter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7913" y="5991225"/>
            <a:ext cx="12350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Box 100"/>
          <p:cNvSpPr txBox="1">
            <a:spLocks noChangeArrowheads="1"/>
          </p:cNvSpPr>
          <p:nvPr/>
        </p:nvSpPr>
        <p:spPr bwMode="auto">
          <a:xfrm>
            <a:off x="1766888" y="5302250"/>
            <a:ext cx="242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Low pass filter Cutoff frequency </a:t>
            </a:r>
            <a:r>
              <a:rPr lang="en-US">
                <a:sym typeface="Wingdings" pitchFamily="2" charset="2"/>
              </a:rPr>
              <a:t></a:t>
            </a:r>
            <a:endParaRPr lang="en-US"/>
          </a:p>
        </p:txBody>
      </p:sp>
      <p:sp>
        <p:nvSpPr>
          <p:cNvPr id="23561" name="TextBox 101"/>
          <p:cNvSpPr txBox="1">
            <a:spLocks noChangeArrowheads="1"/>
          </p:cNvSpPr>
          <p:nvPr/>
        </p:nvSpPr>
        <p:spPr bwMode="auto">
          <a:xfrm>
            <a:off x="1624013" y="3854450"/>
            <a:ext cx="2643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Low pass filter transfer  function</a:t>
            </a:r>
            <a:r>
              <a:rPr lang="en-US">
                <a:sym typeface="Wingdings" pitchFamily="2" charset="2"/>
              </a:rPr>
              <a:t></a:t>
            </a:r>
            <a:endParaRPr lang="en-US"/>
          </a:p>
        </p:txBody>
      </p:sp>
      <p:pic>
        <p:nvPicPr>
          <p:cNvPr id="23562" name="Picture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8313" y="4518025"/>
            <a:ext cx="24288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909638"/>
            <a:ext cx="89916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73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024744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Applications of Op-Amps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371600"/>
            <a:ext cx="7239000" cy="4525963"/>
          </a:xfrm>
        </p:spPr>
        <p:txBody>
          <a:bodyPr/>
          <a:lstStyle/>
          <a:p>
            <a:pPr eaLnBrk="1" hangingPunct="1"/>
            <a:r>
              <a:rPr lang="en-US" sz="2400" smtClean="0"/>
              <a:t>Electrocardiogram (EKG) Amplification</a:t>
            </a:r>
          </a:p>
          <a:p>
            <a:pPr lvl="1" eaLnBrk="1" hangingPunct="1"/>
            <a:r>
              <a:rPr lang="en-US" sz="2000" smtClean="0"/>
              <a:t>Need to measure difference in voltage from lead 1 and lead 2</a:t>
            </a:r>
          </a:p>
          <a:p>
            <a:pPr lvl="1" eaLnBrk="1" hangingPunct="1"/>
            <a:r>
              <a:rPr lang="en-US" sz="2000" smtClean="0"/>
              <a:t>60 Hz interference from electrical equipment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581400"/>
            <a:ext cx="25908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86200"/>
            <a:ext cx="26384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924800" cy="1143000"/>
          </a:xfrm>
        </p:spPr>
        <p:txBody>
          <a:bodyPr/>
          <a:lstStyle/>
          <a:p>
            <a:pPr eaLnBrk="1" hangingPunct="1"/>
            <a:r>
              <a:rPr lang="en-US" smtClean="0"/>
              <a:t>Applications of Op-Amps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066800"/>
            <a:ext cx="36576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Simple EKG circuit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Uses differential amplifier to cancel common mode signal and amplify differential mode signal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Realistic EKG circuit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Uses two non-inverting amplifiers to first amplify voltage from each lead, followed by differential amplifier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smtClean="0"/>
              <a:t>Forms an “instrumentation amplifier”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857250"/>
            <a:ext cx="3733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17950"/>
            <a:ext cx="36576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/>
          <p:cNvPicPr>
            <a:picLocks noChangeAspect="1" noChangeArrowheads="1"/>
          </p:cNvPicPr>
          <p:nvPr/>
        </p:nvPicPr>
        <p:blipFill>
          <a:blip r:embed="rId3" cstate="print"/>
          <a:srcRect l="4469"/>
          <a:stretch>
            <a:fillRect/>
          </a:stretch>
        </p:blipFill>
        <p:spPr bwMode="auto">
          <a:xfrm>
            <a:off x="1447800" y="1285875"/>
            <a:ext cx="48863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itle 1"/>
          <p:cNvSpPr>
            <a:spLocks noGrp="1"/>
          </p:cNvSpPr>
          <p:nvPr>
            <p:ph type="title" idx="4294967295"/>
          </p:nvPr>
        </p:nvSpPr>
        <p:spPr>
          <a:xfrm>
            <a:off x="1514475" y="274638"/>
            <a:ext cx="7167563" cy="534987"/>
          </a:xfrm>
        </p:spPr>
        <p:txBody>
          <a:bodyPr lIns="0" tIns="0" rIns="0" bIns="0">
            <a:normAutofit fontScale="90000"/>
          </a:bodyPr>
          <a:lstStyle/>
          <a:p>
            <a:pPr eaLnBrk="1" hangingPunct="1"/>
            <a:r>
              <a:rPr lang="en-US" smtClean="0"/>
              <a:t>Strain Gauge</a:t>
            </a:r>
          </a:p>
        </p:txBody>
      </p:sp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4" cstate="print"/>
          <a:srcRect l="1067"/>
          <a:stretch>
            <a:fillRect/>
          </a:stretch>
        </p:blipFill>
        <p:spPr bwMode="auto">
          <a:xfrm>
            <a:off x="1447800" y="3573463"/>
            <a:ext cx="4522788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91200" y="1285875"/>
            <a:ext cx="3352800" cy="4954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Use a Wheatstone bridge to determine the strain of an element by measuring the change in resistance of a strain gauge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(No strain) Balanced Bridge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R #1 </a:t>
            </a:r>
            <a:r>
              <a:rPr lang="en-US" sz="2000" b="1" dirty="0"/>
              <a:t>=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R #2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(Strain) Unbalanced Bridge 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R #1 </a:t>
            </a:r>
            <a:r>
              <a:rPr lang="en-US" sz="2000" b="1" dirty="0"/>
              <a:t>≠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R #2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lIns="0" tIns="0" rIns="0" bIns="0"/>
          <a:lstStyle/>
          <a:p>
            <a:pPr eaLnBrk="1" hangingPunct="1"/>
            <a:r>
              <a:rPr lang="en-US" smtClean="0"/>
              <a:t>Strain Gauge</a:t>
            </a:r>
          </a:p>
        </p:txBody>
      </p:sp>
      <p:sp>
        <p:nvSpPr>
          <p:cNvPr id="27651" name="TextBox 8"/>
          <p:cNvSpPr txBox="1">
            <a:spLocks noChangeArrowheads="1"/>
          </p:cNvSpPr>
          <p:nvPr/>
        </p:nvSpPr>
        <p:spPr bwMode="auto">
          <a:xfrm>
            <a:off x="3071813" y="1000125"/>
            <a:ext cx="292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Half-Bridge Arrangement</a:t>
            </a:r>
          </a:p>
        </p:txBody>
      </p:sp>
      <p:sp>
        <p:nvSpPr>
          <p:cNvPr id="27652" name="TextBox 126"/>
          <p:cNvSpPr txBox="1">
            <a:spLocks noChangeArrowheads="1"/>
          </p:cNvSpPr>
          <p:nvPr/>
        </p:nvSpPr>
        <p:spPr bwMode="auto">
          <a:xfrm>
            <a:off x="1600200" y="5791200"/>
            <a:ext cx="4929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Using KCL at the inverting and non-inverting terminals of the op amp we find that </a:t>
            </a:r>
            <a:r>
              <a:rPr lang="en-US">
                <a:sym typeface="Wingdings" pitchFamily="2" charset="2"/>
              </a:rPr>
              <a:t> </a:t>
            </a:r>
            <a:endParaRPr lang="en-US"/>
          </a:p>
        </p:txBody>
      </p:sp>
      <p:sp>
        <p:nvSpPr>
          <p:cNvPr id="27653" name="TextBox 127"/>
          <p:cNvSpPr txBox="1">
            <a:spLocks noChangeArrowheads="1"/>
          </p:cNvSpPr>
          <p:nvPr/>
        </p:nvSpPr>
        <p:spPr bwMode="auto">
          <a:xfrm>
            <a:off x="5715000" y="6172200"/>
            <a:ext cx="2571750" cy="3698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</a:rPr>
              <a:t>ε ~ V</a:t>
            </a:r>
            <a:r>
              <a:rPr lang="en-US" i="1" baseline="-25000">
                <a:solidFill>
                  <a:srgbClr val="FF0000"/>
                </a:solidFill>
              </a:rPr>
              <a:t>o </a:t>
            </a:r>
            <a:r>
              <a:rPr lang="en-US" i="1">
                <a:solidFill>
                  <a:srgbClr val="FF0000"/>
                </a:solidFill>
              </a:rPr>
              <a:t> = 2</a:t>
            </a:r>
            <a:r>
              <a:rPr lang="el-GR" i="1">
                <a:solidFill>
                  <a:srgbClr val="FF0000"/>
                </a:solidFill>
              </a:rPr>
              <a:t>Δ</a:t>
            </a:r>
            <a:r>
              <a:rPr lang="en-US" i="1">
                <a:solidFill>
                  <a:srgbClr val="FF0000"/>
                </a:solidFill>
              </a:rPr>
              <a:t>R(R</a:t>
            </a:r>
            <a:r>
              <a:rPr lang="en-US" i="1" baseline="-25000">
                <a:solidFill>
                  <a:srgbClr val="FF0000"/>
                </a:solidFill>
              </a:rPr>
              <a:t>f </a:t>
            </a:r>
            <a:r>
              <a:rPr lang="en-US" i="1">
                <a:solidFill>
                  <a:srgbClr val="FF0000"/>
                </a:solidFill>
              </a:rPr>
              <a:t>/R</a:t>
            </a:r>
            <a:r>
              <a:rPr lang="en-US" i="1" baseline="30000">
                <a:solidFill>
                  <a:srgbClr val="FF0000"/>
                </a:solidFill>
              </a:rPr>
              <a:t>2</a:t>
            </a:r>
            <a:r>
              <a:rPr lang="en-US" i="1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676400" y="1905000"/>
            <a:ext cx="7097713" cy="3652838"/>
            <a:chOff x="142875" y="1447800"/>
            <a:chExt cx="8429625" cy="4338638"/>
          </a:xfrm>
        </p:grpSpPr>
        <p:sp>
          <p:nvSpPr>
            <p:cNvPr id="27656" name="TextBox 121"/>
            <p:cNvSpPr txBox="1">
              <a:spLocks noChangeArrowheads="1"/>
            </p:cNvSpPr>
            <p:nvPr/>
          </p:nvSpPr>
          <p:spPr bwMode="auto">
            <a:xfrm>
              <a:off x="5143500" y="1857375"/>
              <a:ext cx="1696828" cy="438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</a:t>
              </a:r>
              <a:r>
                <a:rPr lang="en-US" i="1"/>
                <a:t>R + </a:t>
              </a:r>
              <a:r>
                <a:rPr lang="el-GR" i="1"/>
                <a:t>Δ</a:t>
              </a:r>
              <a:r>
                <a:rPr lang="en-US" i="1"/>
                <a:t>R</a:t>
              </a:r>
            </a:p>
          </p:txBody>
        </p:sp>
        <p:pic>
          <p:nvPicPr>
            <p:cNvPr id="2765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0" y="1447800"/>
              <a:ext cx="2962275" cy="320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1"/>
            <p:cNvGrpSpPr>
              <a:grpSpLocks/>
            </p:cNvGrpSpPr>
            <p:nvPr/>
          </p:nvGrpSpPr>
          <p:grpSpPr bwMode="auto">
            <a:xfrm>
              <a:off x="571500" y="1928813"/>
              <a:ext cx="7715250" cy="3363912"/>
              <a:chOff x="642910" y="1923804"/>
              <a:chExt cx="7715304" cy="336414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rot="10800000">
                <a:off x="1713186" y="3143637"/>
                <a:ext cx="7145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H="1">
                <a:off x="642122" y="4214701"/>
                <a:ext cx="2142127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713186" y="5281993"/>
                <a:ext cx="6644197" cy="37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 flipH="1" flipV="1">
                <a:off x="5319857" y="4393840"/>
                <a:ext cx="178762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6893344" y="3678226"/>
                <a:ext cx="213082" cy="37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>
                <a:off x="7499519" y="3285063"/>
                <a:ext cx="786218" cy="18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16200000" flipH="1">
                <a:off x="6887686" y="2897557"/>
                <a:ext cx="22439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6200000" flipH="1">
                <a:off x="5531092" y="2755189"/>
                <a:ext cx="795755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700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contrast="56000"/>
              </a:blip>
              <a:srcRect/>
              <a:stretch>
                <a:fillRect/>
              </a:stretch>
            </p:blipFill>
            <p:spPr bwMode="auto">
              <a:xfrm rot="-2685755">
                <a:off x="6705220" y="2052289"/>
                <a:ext cx="609600" cy="628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5" name="Straight Connector 54"/>
              <p:cNvCxnSpPr/>
              <p:nvPr/>
            </p:nvCxnSpPr>
            <p:spPr>
              <a:xfrm>
                <a:off x="5928970" y="2357311"/>
                <a:ext cx="855978" cy="18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214822" y="2357311"/>
                <a:ext cx="786217" cy="18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5400000">
                <a:off x="7541877" y="2816473"/>
                <a:ext cx="927752" cy="942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04" name="TextBox 63"/>
              <p:cNvSpPr txBox="1">
                <a:spLocks noChangeArrowheads="1"/>
              </p:cNvSpPr>
              <p:nvPr/>
            </p:nvSpPr>
            <p:spPr bwMode="auto">
              <a:xfrm>
                <a:off x="6786578" y="1928802"/>
                <a:ext cx="785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 R</a:t>
                </a:r>
                <a:r>
                  <a:rPr lang="en-US" i="1" baseline="-25000"/>
                  <a:t>f</a:t>
                </a:r>
                <a:endParaRPr lang="en-US" baseline="-25000"/>
              </a:p>
            </p:txBody>
          </p:sp>
          <p:sp>
            <p:nvSpPr>
              <p:cNvPr id="21" name="Isosceles Triangle 20"/>
              <p:cNvSpPr/>
              <p:nvPr/>
            </p:nvSpPr>
            <p:spPr bwMode="auto">
              <a:xfrm rot="5400000">
                <a:off x="6551086" y="2806168"/>
                <a:ext cx="1001294" cy="95967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 rot="5400000">
                <a:off x="3236580" y="2072573"/>
                <a:ext cx="28662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42271" y="1923606"/>
                <a:ext cx="2752704" cy="18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213667" y="3500030"/>
                <a:ext cx="501520" cy="188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4356535" y="3143637"/>
                <a:ext cx="235865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/>
            <p:cNvCxnSpPr/>
            <p:nvPr/>
          </p:nvCxnSpPr>
          <p:spPr>
            <a:xfrm rot="5400000">
              <a:off x="484" y="2498992"/>
              <a:ext cx="1142640" cy="188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140957" y="4144128"/>
              <a:ext cx="857922" cy="1886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 bwMode="auto">
            <a:xfrm>
              <a:off x="142875" y="2858187"/>
              <a:ext cx="857858" cy="8560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rot="16200000" flipH="1">
              <a:off x="3073711" y="4322313"/>
              <a:ext cx="49967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63" name="TextBox 89"/>
            <p:cNvSpPr txBox="1">
              <a:spLocks noChangeArrowheads="1"/>
            </p:cNvSpPr>
            <p:nvPr/>
          </p:nvSpPr>
          <p:spPr bwMode="auto">
            <a:xfrm>
              <a:off x="428625" y="2857500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+</a:t>
              </a:r>
            </a:p>
          </p:txBody>
        </p:sp>
        <p:sp>
          <p:nvSpPr>
            <p:cNvPr id="27664" name="TextBox 90"/>
            <p:cNvSpPr txBox="1">
              <a:spLocks noChangeArrowheads="1"/>
            </p:cNvSpPr>
            <p:nvPr/>
          </p:nvSpPr>
          <p:spPr bwMode="auto">
            <a:xfrm>
              <a:off x="401638" y="3357563"/>
              <a:ext cx="5619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 </a:t>
              </a:r>
              <a:r>
                <a:rPr lang="en-US" sz="2000" b="1"/>
                <a:t>-</a:t>
              </a: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6072459" y="5215117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785878" y="3071254"/>
              <a:ext cx="118780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7857933" y="3214556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8144514" y="3214556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4215339" y="3071254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2286576" y="3071254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3253785" y="2143566"/>
              <a:ext cx="118781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144514" y="5215117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 bwMode="auto">
            <a:xfrm>
              <a:off x="6875640" y="2786536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6875640" y="3642574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3263213" y="4051737"/>
              <a:ext cx="118780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929578" y="3142905"/>
              <a:ext cx="642922" cy="1663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US" dirty="0"/>
            </a:p>
            <a:p>
              <a:pPr>
                <a:defRPr/>
              </a:pPr>
              <a:r>
                <a:rPr lang="en-US" b="1" dirty="0">
                  <a:solidFill>
                    <a:schemeClr val="accent3"/>
                  </a:solidFill>
                </a:rPr>
                <a:t>+</a:t>
              </a:r>
            </a:p>
            <a:p>
              <a:pPr>
                <a:defRPr/>
              </a:pPr>
              <a:endParaRPr lang="en-US" b="1" dirty="0">
                <a:solidFill>
                  <a:schemeClr val="accent3"/>
                </a:solidFill>
              </a:endParaRPr>
            </a:p>
            <a:p>
              <a:pPr>
                <a:defRPr/>
              </a:pPr>
              <a:r>
                <a:rPr lang="en-US" b="1" i="1" dirty="0">
                  <a:solidFill>
                    <a:schemeClr val="accent3"/>
                  </a:solidFill>
                </a:rPr>
                <a:t>V</a:t>
              </a:r>
              <a:r>
                <a:rPr lang="en-US" b="1" i="1" baseline="-25000" dirty="0">
                  <a:solidFill>
                    <a:schemeClr val="accent3"/>
                  </a:solidFill>
                </a:rPr>
                <a:t>0</a:t>
              </a:r>
            </a:p>
            <a:p>
              <a:pPr>
                <a:defRPr/>
              </a:pPr>
              <a:endParaRPr lang="en-US" b="1" i="1" baseline="-25000" dirty="0">
                <a:solidFill>
                  <a:schemeClr val="accent3"/>
                </a:solidFill>
              </a:endParaRPr>
            </a:p>
            <a:p>
              <a:pPr>
                <a:defRPr/>
              </a:pPr>
              <a:r>
                <a:rPr lang="en-US" b="1" i="1" baseline="-25000" dirty="0">
                  <a:solidFill>
                    <a:schemeClr val="accent3"/>
                  </a:solidFill>
                </a:rPr>
                <a:t>__</a:t>
              </a:r>
              <a:endParaRPr lang="en-US" b="1" i="1" dirty="0">
                <a:solidFill>
                  <a:schemeClr val="accent3"/>
                </a:solidFill>
              </a:endParaRPr>
            </a:p>
          </p:txBody>
        </p:sp>
        <p:sp>
          <p:nvSpPr>
            <p:cNvPr id="27677" name="TextBox 108"/>
            <p:cNvSpPr txBox="1">
              <a:spLocks noChangeArrowheads="1"/>
            </p:cNvSpPr>
            <p:nvPr/>
          </p:nvSpPr>
          <p:spPr bwMode="auto">
            <a:xfrm>
              <a:off x="6929438" y="2571750"/>
              <a:ext cx="1000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+ V</a:t>
              </a:r>
              <a:r>
                <a:rPr lang="en-US" i="1" baseline="-25000"/>
                <a:t>cc</a:t>
              </a:r>
              <a:endParaRPr lang="en-US" i="1"/>
            </a:p>
          </p:txBody>
        </p:sp>
        <p:sp>
          <p:nvSpPr>
            <p:cNvPr id="27678" name="TextBox 109"/>
            <p:cNvSpPr txBox="1">
              <a:spLocks noChangeArrowheads="1"/>
            </p:cNvSpPr>
            <p:nvPr/>
          </p:nvSpPr>
          <p:spPr bwMode="auto">
            <a:xfrm>
              <a:off x="7000875" y="3571875"/>
              <a:ext cx="10001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- V</a:t>
              </a:r>
              <a:r>
                <a:rPr lang="en-US" i="1" baseline="-25000"/>
                <a:t>cc</a:t>
              </a:r>
              <a:endParaRPr lang="en-US" i="1"/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6572090" y="3071254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6572090" y="3429508"/>
              <a:ext cx="116895" cy="1433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b="1" dirty="0" err="1">
                <a:solidFill>
                  <a:schemeClr val="tx1"/>
                </a:solidFill>
              </a:endParaRPr>
            </a:p>
          </p:txBody>
        </p:sp>
        <p:sp>
          <p:nvSpPr>
            <p:cNvPr id="27681" name="TextBox 112"/>
            <p:cNvSpPr txBox="1">
              <a:spLocks noChangeArrowheads="1"/>
            </p:cNvSpPr>
            <p:nvPr/>
          </p:nvSpPr>
          <p:spPr bwMode="auto">
            <a:xfrm>
              <a:off x="6619875" y="2928938"/>
              <a:ext cx="5000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-</a:t>
              </a:r>
            </a:p>
          </p:txBody>
        </p:sp>
        <p:sp>
          <p:nvSpPr>
            <p:cNvPr id="27682" name="TextBox 114"/>
            <p:cNvSpPr txBox="1">
              <a:spLocks noChangeArrowheads="1"/>
            </p:cNvSpPr>
            <p:nvPr/>
          </p:nvSpPr>
          <p:spPr bwMode="auto">
            <a:xfrm>
              <a:off x="6643688" y="3286125"/>
              <a:ext cx="5000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+</a:t>
              </a:r>
            </a:p>
          </p:txBody>
        </p:sp>
        <p:pic>
          <p:nvPicPr>
            <p:cNvPr id="27683" name="Picture 14"/>
            <p:cNvPicPr>
              <a:picLocks noChangeAspect="1" noChangeArrowheads="1"/>
            </p:cNvPicPr>
            <p:nvPr/>
          </p:nvPicPr>
          <p:blipFill>
            <a:blip r:embed="rId4" cstate="print">
              <a:lum contrast="56000"/>
            </a:blip>
            <a:srcRect/>
            <a:stretch>
              <a:fillRect/>
            </a:stretch>
          </p:blipFill>
          <p:spPr bwMode="auto">
            <a:xfrm rot="-2685755">
              <a:off x="6848475" y="4981575"/>
              <a:ext cx="609600" cy="62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7" name="Straight Connector 116"/>
            <p:cNvCxnSpPr/>
            <p:nvPr/>
          </p:nvCxnSpPr>
          <p:spPr>
            <a:xfrm>
              <a:off x="6500445" y="5286768"/>
              <a:ext cx="499632" cy="18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7358302" y="5286768"/>
              <a:ext cx="499630" cy="188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86" name="TextBox 118"/>
            <p:cNvSpPr txBox="1">
              <a:spLocks noChangeArrowheads="1"/>
            </p:cNvSpPr>
            <p:nvPr/>
          </p:nvSpPr>
          <p:spPr bwMode="auto">
            <a:xfrm>
              <a:off x="6929438" y="4857750"/>
              <a:ext cx="7858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R</a:t>
              </a:r>
              <a:r>
                <a:rPr lang="en-US" i="1" baseline="-25000"/>
                <a:t>f</a:t>
              </a:r>
              <a:endParaRPr lang="en-US" baseline="-25000"/>
            </a:p>
          </p:txBody>
        </p:sp>
        <p:sp>
          <p:nvSpPr>
            <p:cNvPr id="27687" name="TextBox 119"/>
            <p:cNvSpPr txBox="1">
              <a:spLocks noChangeArrowheads="1"/>
            </p:cNvSpPr>
            <p:nvPr/>
          </p:nvSpPr>
          <p:spPr bwMode="auto">
            <a:xfrm>
              <a:off x="642938" y="2500313"/>
              <a:ext cx="7858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i="1"/>
                <a:t>V</a:t>
              </a:r>
              <a:r>
                <a:rPr lang="en-US" i="1" baseline="-25000"/>
                <a:t>ref</a:t>
              </a:r>
            </a:p>
          </p:txBody>
        </p:sp>
        <p:sp>
          <p:nvSpPr>
            <p:cNvPr id="27688" name="TextBox 120"/>
            <p:cNvSpPr txBox="1">
              <a:spLocks noChangeArrowheads="1"/>
            </p:cNvSpPr>
            <p:nvPr/>
          </p:nvSpPr>
          <p:spPr bwMode="auto">
            <a:xfrm>
              <a:off x="1714500" y="2214563"/>
              <a:ext cx="1143000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          </a:t>
              </a:r>
              <a:r>
                <a:rPr lang="en-US" i="1"/>
                <a:t>R</a:t>
              </a:r>
            </a:p>
          </p:txBody>
        </p:sp>
        <p:sp>
          <p:nvSpPr>
            <p:cNvPr id="27689" name="TextBox 122"/>
            <p:cNvSpPr txBox="1">
              <a:spLocks noChangeArrowheads="1"/>
            </p:cNvSpPr>
            <p:nvPr/>
          </p:nvSpPr>
          <p:spPr bwMode="auto">
            <a:xfrm>
              <a:off x="3929062" y="4572000"/>
              <a:ext cx="1825191" cy="4386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  </a:t>
              </a:r>
              <a:r>
                <a:rPr lang="en-US" i="1"/>
                <a:t>R - </a:t>
              </a:r>
              <a:r>
                <a:rPr lang="el-GR" i="1"/>
                <a:t>Δ</a:t>
              </a:r>
              <a:r>
                <a:rPr lang="en-US" i="1"/>
                <a:t>R</a:t>
              </a:r>
            </a:p>
          </p:txBody>
        </p:sp>
        <p:sp>
          <p:nvSpPr>
            <p:cNvPr id="27690" name="TextBox 123"/>
            <p:cNvSpPr txBox="1">
              <a:spLocks noChangeArrowheads="1"/>
            </p:cNvSpPr>
            <p:nvPr/>
          </p:nvSpPr>
          <p:spPr bwMode="auto">
            <a:xfrm>
              <a:off x="2286000" y="3643313"/>
              <a:ext cx="571500" cy="369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</a:t>
              </a:r>
              <a:r>
                <a:rPr lang="en-US" i="1"/>
                <a:t>R</a:t>
              </a:r>
            </a:p>
          </p:txBody>
        </p:sp>
        <p:cxnSp>
          <p:nvCxnSpPr>
            <p:cNvPr id="125" name="Straight Connector 124"/>
            <p:cNvCxnSpPr/>
            <p:nvPr/>
          </p:nvCxnSpPr>
          <p:spPr>
            <a:xfrm rot="16200000" flipH="1">
              <a:off x="7966324" y="5536603"/>
              <a:ext cx="499670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55" name="TextBox 128"/>
          <p:cNvSpPr txBox="1">
            <a:spLocks noChangeArrowheads="1"/>
          </p:cNvSpPr>
          <p:nvPr/>
        </p:nvSpPr>
        <p:spPr bwMode="auto">
          <a:xfrm>
            <a:off x="6143625" y="1143000"/>
            <a:ext cx="2786063" cy="6461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Op amp used to amplify output from strain gauge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667000"/>
            <a:ext cx="45720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Applications of Op-Amps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914400"/>
            <a:ext cx="7543800" cy="5410200"/>
          </a:xfrm>
        </p:spPr>
        <p:txBody>
          <a:bodyPr/>
          <a:lstStyle/>
          <a:p>
            <a:pPr eaLnBrk="1" hangingPunct="1"/>
            <a:r>
              <a:rPr lang="en-US" sz="2800" smtClean="0"/>
              <a:t>Piezoelectric Transducer</a:t>
            </a:r>
          </a:p>
          <a:p>
            <a:pPr lvl="1" eaLnBrk="1" hangingPunct="1"/>
            <a:r>
              <a:rPr lang="en-US" sz="2400" smtClean="0"/>
              <a:t>Used to measure force, pressure, acceleration</a:t>
            </a:r>
          </a:p>
          <a:p>
            <a:pPr lvl="1" eaLnBrk="1" hangingPunct="1"/>
            <a:r>
              <a:rPr lang="en-US" sz="2400" smtClean="0"/>
              <a:t>Piezoelectric crystal generates an electric charge in response to deformation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700" smtClean="0"/>
          </a:p>
          <a:p>
            <a:pPr eaLnBrk="1" hangingPunct="1"/>
            <a:r>
              <a:rPr lang="en-US" sz="2800" smtClean="0"/>
              <a:t>Use Charge Amplifier</a:t>
            </a:r>
          </a:p>
          <a:p>
            <a:pPr lvl="1" eaLnBrk="1" hangingPunct="1"/>
            <a:r>
              <a:rPr lang="en-US" sz="2400" smtClean="0"/>
              <a:t>Just an integrator op-amp circuit</a:t>
            </a:r>
          </a:p>
          <a:p>
            <a:pPr lvl="1" eaLnBrk="1" hangingPunct="1"/>
            <a:endParaRPr lang="en-US" sz="2400" smtClean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 t="3999"/>
          <a:stretch>
            <a:fillRect/>
          </a:stretch>
        </p:blipFill>
        <p:spPr bwMode="auto">
          <a:xfrm>
            <a:off x="2971800" y="5029200"/>
            <a:ext cx="4143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8"/>
          <p:cNvSpPr txBox="1">
            <a:spLocks noChangeArrowheads="1"/>
          </p:cNvSpPr>
          <p:nvPr/>
        </p:nvSpPr>
        <p:spPr bwMode="auto">
          <a:xfrm>
            <a:off x="1447800" y="5410200"/>
            <a:ext cx="6705600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/>
              <a:t>Goal is to have V</a:t>
            </a:r>
            <a:r>
              <a:rPr lang="en-US" sz="2000" baseline="-25000"/>
              <a:t>SET</a:t>
            </a:r>
            <a:r>
              <a:rPr lang="en-US" sz="2000"/>
              <a:t> = V</a:t>
            </a:r>
            <a:r>
              <a:rPr lang="en-US" sz="2000" baseline="-25000"/>
              <a:t>OUT</a:t>
            </a:r>
            <a:endParaRPr lang="en-US" sz="2000"/>
          </a:p>
          <a:p>
            <a:pPr>
              <a:buFont typeface="Arial" charset="0"/>
              <a:buChar char="•"/>
            </a:pPr>
            <a:r>
              <a:rPr lang="en-US" sz="2000"/>
              <a:t>Remember that  V</a:t>
            </a:r>
            <a:r>
              <a:rPr lang="en-US" sz="2000" baseline="-25000"/>
              <a:t>ERROR</a:t>
            </a:r>
            <a:r>
              <a:rPr lang="en-US" sz="2000"/>
              <a:t> = V</a:t>
            </a:r>
            <a:r>
              <a:rPr lang="en-US" sz="2000" baseline="-25000"/>
              <a:t>SET</a:t>
            </a:r>
            <a:r>
              <a:rPr lang="en-US" sz="2000"/>
              <a:t> – V</a:t>
            </a:r>
            <a:r>
              <a:rPr lang="en-US" sz="2000" baseline="-25000"/>
              <a:t>SENSOR</a:t>
            </a:r>
          </a:p>
          <a:p>
            <a:pPr>
              <a:buFont typeface="Arial" charset="0"/>
              <a:buChar char="•"/>
            </a:pPr>
            <a:r>
              <a:rPr lang="en-US" sz="2000"/>
              <a:t>Output Process uses V</a:t>
            </a:r>
            <a:r>
              <a:rPr lang="en-US" sz="2000" baseline="-25000"/>
              <a:t>ERROR</a:t>
            </a:r>
            <a:r>
              <a:rPr lang="en-US" sz="2000"/>
              <a:t> from the PID controller to adjust V</a:t>
            </a:r>
            <a:r>
              <a:rPr lang="en-US" sz="2000" baseline="-25000"/>
              <a:t>out</a:t>
            </a:r>
            <a:r>
              <a:rPr lang="en-US" sz="2000"/>
              <a:t> such that it is ~V</a:t>
            </a:r>
            <a:r>
              <a:rPr lang="en-US" sz="2000" baseline="-25000"/>
              <a:t>SET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447800" y="1701800"/>
            <a:ext cx="7481888" cy="2954338"/>
            <a:chOff x="214313" y="1214438"/>
            <a:chExt cx="8715375" cy="3441700"/>
          </a:xfrm>
        </p:grpSpPr>
        <p:sp>
          <p:nvSpPr>
            <p:cNvPr id="29701" name="TextBox 36"/>
            <p:cNvSpPr txBox="1">
              <a:spLocks noChangeArrowheads="1"/>
            </p:cNvSpPr>
            <p:nvPr/>
          </p:nvSpPr>
          <p:spPr bwMode="auto">
            <a:xfrm>
              <a:off x="2786063" y="1214438"/>
              <a:ext cx="1500187" cy="9239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US"/>
                <a:t>P</a:t>
              </a:r>
            </a:p>
            <a:p>
              <a:pPr algn="ctr"/>
              <a:endParaRPr lang="en-US"/>
            </a:p>
          </p:txBody>
        </p:sp>
        <p:sp>
          <p:nvSpPr>
            <p:cNvPr id="29702" name="TextBox 37"/>
            <p:cNvSpPr txBox="1">
              <a:spLocks noChangeArrowheads="1"/>
            </p:cNvSpPr>
            <p:nvPr/>
          </p:nvSpPr>
          <p:spPr bwMode="auto">
            <a:xfrm>
              <a:off x="2786063" y="2286000"/>
              <a:ext cx="1500187" cy="9239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US"/>
                <a:t>I</a:t>
              </a:r>
            </a:p>
            <a:p>
              <a:pPr algn="ctr"/>
              <a:endParaRPr lang="en-US"/>
            </a:p>
          </p:txBody>
        </p:sp>
        <p:sp>
          <p:nvSpPr>
            <p:cNvPr id="29703" name="TextBox 38"/>
            <p:cNvSpPr txBox="1">
              <a:spLocks noChangeArrowheads="1"/>
            </p:cNvSpPr>
            <p:nvPr/>
          </p:nvSpPr>
          <p:spPr bwMode="auto">
            <a:xfrm>
              <a:off x="2786063" y="3357563"/>
              <a:ext cx="1500187" cy="92392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/>
            </a:p>
            <a:p>
              <a:pPr algn="ctr"/>
              <a:r>
                <a:rPr lang="en-US"/>
                <a:t>D</a:t>
              </a:r>
            </a:p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214604" y="2499759"/>
              <a:ext cx="429019" cy="429057"/>
            </a:xfrm>
            <a:prstGeom prst="ellipse">
              <a:avLst/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928112" y="2534897"/>
              <a:ext cx="429019" cy="429057"/>
            </a:xfrm>
            <a:prstGeom prst="ellipse">
              <a:avLst/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>
              <a:stCxn id="41" idx="6"/>
              <a:endCxn id="29702" idx="1"/>
            </p:cNvCxnSpPr>
            <p:nvPr/>
          </p:nvCxnSpPr>
          <p:spPr>
            <a:xfrm flipV="1">
              <a:off x="1357131" y="2747576"/>
              <a:ext cx="1429448" cy="18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7"/>
            <p:cNvCxnSpPr>
              <a:endCxn id="29701" idx="1"/>
            </p:cNvCxnSpPr>
            <p:nvPr/>
          </p:nvCxnSpPr>
          <p:spPr>
            <a:xfrm rot="5400000" flipH="1" flipV="1">
              <a:off x="1946059" y="1945893"/>
              <a:ext cx="1109629" cy="571410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7"/>
            <p:cNvCxnSpPr>
              <a:stCxn id="29703" idx="1"/>
            </p:cNvCxnSpPr>
            <p:nvPr/>
          </p:nvCxnSpPr>
          <p:spPr>
            <a:xfrm rot="10800000">
              <a:off x="2215169" y="2714287"/>
              <a:ext cx="571410" cy="1105930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endCxn id="40" idx="2"/>
            </p:cNvCxnSpPr>
            <p:nvPr/>
          </p:nvCxnSpPr>
          <p:spPr>
            <a:xfrm>
              <a:off x="4286296" y="2714287"/>
              <a:ext cx="928308" cy="18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8"/>
            <p:cNvCxnSpPr>
              <a:stCxn id="29701" idx="3"/>
              <a:endCxn id="40" idx="0"/>
            </p:cNvCxnSpPr>
            <p:nvPr/>
          </p:nvCxnSpPr>
          <p:spPr>
            <a:xfrm>
              <a:off x="4286296" y="1676783"/>
              <a:ext cx="1142818" cy="822975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8"/>
            <p:cNvCxnSpPr>
              <a:stCxn id="29703" idx="3"/>
              <a:endCxn id="40" idx="4"/>
            </p:cNvCxnSpPr>
            <p:nvPr/>
          </p:nvCxnSpPr>
          <p:spPr>
            <a:xfrm flipV="1">
              <a:off x="4286296" y="2928815"/>
              <a:ext cx="1142818" cy="891402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2" name="TextBox 47"/>
            <p:cNvSpPr txBox="1">
              <a:spLocks noChangeArrowheads="1"/>
            </p:cNvSpPr>
            <p:nvPr/>
          </p:nvSpPr>
          <p:spPr bwMode="auto">
            <a:xfrm>
              <a:off x="6215063" y="2397125"/>
              <a:ext cx="1428750" cy="6461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Output Process</a:t>
              </a:r>
            </a:p>
          </p:txBody>
        </p:sp>
        <p:cxnSp>
          <p:nvCxnSpPr>
            <p:cNvPr id="49" name="Straight Connector 48"/>
            <p:cNvCxnSpPr>
              <a:stCxn id="40" idx="6"/>
              <a:endCxn id="29712" idx="1"/>
            </p:cNvCxnSpPr>
            <p:nvPr/>
          </p:nvCxnSpPr>
          <p:spPr>
            <a:xfrm>
              <a:off x="5643623" y="2714287"/>
              <a:ext cx="571410" cy="73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29712" idx="3"/>
            </p:cNvCxnSpPr>
            <p:nvPr/>
          </p:nvCxnSpPr>
          <p:spPr>
            <a:xfrm flipV="1">
              <a:off x="7644479" y="2714287"/>
              <a:ext cx="1285209" cy="73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70"/>
            <p:cNvCxnSpPr>
              <a:endCxn id="29716" idx="3"/>
            </p:cNvCxnSpPr>
            <p:nvPr/>
          </p:nvCxnSpPr>
          <p:spPr>
            <a:xfrm rot="5400000">
              <a:off x="7023990" y="3334777"/>
              <a:ext cx="1756913" cy="515933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6" name="TextBox 51"/>
            <p:cNvSpPr txBox="1">
              <a:spLocks noChangeArrowheads="1"/>
            </p:cNvSpPr>
            <p:nvPr/>
          </p:nvSpPr>
          <p:spPr bwMode="auto">
            <a:xfrm>
              <a:off x="6215063" y="4286250"/>
              <a:ext cx="1428750" cy="3698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Sensor</a:t>
              </a:r>
            </a:p>
          </p:txBody>
        </p:sp>
        <p:cxnSp>
          <p:nvCxnSpPr>
            <p:cNvPr id="53" name="Straight Connector 92"/>
            <p:cNvCxnSpPr>
              <a:stCxn id="29716" idx="1"/>
              <a:endCxn id="41" idx="4"/>
            </p:cNvCxnSpPr>
            <p:nvPr/>
          </p:nvCxnSpPr>
          <p:spPr>
            <a:xfrm rot="10800000">
              <a:off x="1142621" y="2963953"/>
              <a:ext cx="5072411" cy="1507247"/>
            </a:xfrm>
            <a:prstGeom prst="bentConnector2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8" name="TextBox 53"/>
            <p:cNvSpPr txBox="1">
              <a:spLocks noChangeArrowheads="1"/>
            </p:cNvSpPr>
            <p:nvPr/>
          </p:nvSpPr>
          <p:spPr bwMode="auto">
            <a:xfrm>
              <a:off x="1249316" y="2357438"/>
              <a:ext cx="1095299" cy="43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V</a:t>
              </a:r>
              <a:r>
                <a:rPr lang="en-US" baseline="-25000"/>
                <a:t>ERROR</a:t>
              </a:r>
              <a:endParaRPr lang="en-US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214313" y="2756822"/>
              <a:ext cx="713799" cy="18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20" name="TextBox 55"/>
            <p:cNvSpPr txBox="1">
              <a:spLocks noChangeArrowheads="1"/>
            </p:cNvSpPr>
            <p:nvPr/>
          </p:nvSpPr>
          <p:spPr bwMode="auto">
            <a:xfrm>
              <a:off x="214313" y="2357438"/>
              <a:ext cx="9286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V</a:t>
              </a:r>
              <a:r>
                <a:rPr lang="en-US" baseline="-25000"/>
                <a:t>SET</a:t>
              </a:r>
              <a:endParaRPr lang="en-US"/>
            </a:p>
          </p:txBody>
        </p:sp>
        <p:sp>
          <p:nvSpPr>
            <p:cNvPr id="29721" name="TextBox 56"/>
            <p:cNvSpPr txBox="1">
              <a:spLocks noChangeArrowheads="1"/>
            </p:cNvSpPr>
            <p:nvPr/>
          </p:nvSpPr>
          <p:spPr bwMode="auto">
            <a:xfrm>
              <a:off x="7936655" y="2286000"/>
              <a:ext cx="993033" cy="43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   V</a:t>
              </a:r>
              <a:r>
                <a:rPr lang="en-US" baseline="-25000"/>
                <a:t>OUT</a:t>
              </a:r>
              <a:endParaRPr lang="en-US"/>
            </a:p>
          </p:txBody>
        </p:sp>
        <p:sp>
          <p:nvSpPr>
            <p:cNvPr id="29722" name="TextBox 57"/>
            <p:cNvSpPr txBox="1">
              <a:spLocks noChangeArrowheads="1"/>
            </p:cNvSpPr>
            <p:nvPr/>
          </p:nvSpPr>
          <p:spPr bwMode="auto">
            <a:xfrm>
              <a:off x="1214438" y="4071938"/>
              <a:ext cx="11430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V</a:t>
              </a:r>
              <a:r>
                <a:rPr lang="en-US" baseline="-25000"/>
                <a:t>SENSOR</a:t>
              </a:r>
              <a:endParaRPr lang="en-US"/>
            </a:p>
          </p:txBody>
        </p:sp>
        <p:sp>
          <p:nvSpPr>
            <p:cNvPr id="64" name="Plus 63"/>
            <p:cNvSpPr/>
            <p:nvPr/>
          </p:nvSpPr>
          <p:spPr bwMode="auto">
            <a:xfrm>
              <a:off x="5286724" y="2571884"/>
              <a:ext cx="284780" cy="284805"/>
            </a:xfrm>
            <a:prstGeom prst="mathPlus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65" name="Plus 64"/>
            <p:cNvSpPr/>
            <p:nvPr/>
          </p:nvSpPr>
          <p:spPr bwMode="auto">
            <a:xfrm>
              <a:off x="1000232" y="2607023"/>
              <a:ext cx="284780" cy="284805"/>
            </a:xfrm>
            <a:prstGeom prst="mathPlus">
              <a:avLst/>
            </a:prstGeom>
            <a:solidFill>
              <a:schemeClr val="tx1"/>
            </a:solidFill>
            <a:ln w="0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9700" name="Title 1"/>
          <p:cNvSpPr>
            <a:spLocks/>
          </p:cNvSpPr>
          <p:nvPr/>
        </p:nvSpPr>
        <p:spPr bwMode="auto">
          <a:xfrm>
            <a:off x="2057400" y="201613"/>
            <a:ext cx="6762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/>
            <a:r>
              <a:rPr lang="en-US" sz="3600"/>
              <a:t>PID Controller – System Block Diagram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lIns="0" tIns="0" rIns="0" bIns="0"/>
          <a:lstStyle/>
          <a:p>
            <a:pPr eaLnBrk="1" hangingPunct="1"/>
            <a:r>
              <a:rPr lang="en-US" sz="4000" smtClean="0"/>
              <a:t>Applications</a:t>
            </a:r>
            <a:br>
              <a:rPr lang="en-US" sz="4000" smtClean="0"/>
            </a:br>
            <a:r>
              <a:rPr lang="en-US" sz="2400" smtClean="0"/>
              <a:t>PID Controller – System Circuit Diagram</a:t>
            </a:r>
          </a:p>
        </p:txBody>
      </p:sp>
      <p:sp>
        <p:nvSpPr>
          <p:cNvPr id="30723" name="TextBox 23"/>
          <p:cNvSpPr txBox="1">
            <a:spLocks noChangeArrowheads="1"/>
          </p:cNvSpPr>
          <p:nvPr/>
        </p:nvSpPr>
        <p:spPr bwMode="auto">
          <a:xfrm>
            <a:off x="1524000" y="6096000"/>
            <a:ext cx="600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u="sng"/>
              <a:t>Source: </a:t>
            </a:r>
            <a:r>
              <a:rPr lang="en-US"/>
              <a:t>http://www.ecircuitcenter.com/Circuits/op_pid/op_pid.htm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371600" y="1246188"/>
            <a:ext cx="7629525" cy="4697412"/>
            <a:chOff x="609600" y="1341438"/>
            <a:chExt cx="8391525" cy="5167312"/>
          </a:xfrm>
        </p:grpSpPr>
        <p:pic>
          <p:nvPicPr>
            <p:cNvPr id="3072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2133600"/>
              <a:ext cx="8035925" cy="4375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6" name="TextBox 5"/>
            <p:cNvSpPr txBox="1">
              <a:spLocks noChangeArrowheads="1"/>
            </p:cNvSpPr>
            <p:nvPr/>
          </p:nvSpPr>
          <p:spPr bwMode="auto">
            <a:xfrm>
              <a:off x="990599" y="5000161"/>
              <a:ext cx="4563820" cy="4062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Calculates V</a:t>
              </a:r>
              <a:r>
                <a:rPr lang="en-US" baseline="-25000"/>
                <a:t>ERROR</a:t>
              </a:r>
              <a:r>
                <a:rPr lang="en-US"/>
                <a:t> = -(V</a:t>
              </a:r>
              <a:r>
                <a:rPr lang="en-US" baseline="-25000"/>
                <a:t>SET</a:t>
              </a:r>
              <a:r>
                <a:rPr lang="en-US"/>
                <a:t> + V</a:t>
              </a:r>
              <a:r>
                <a:rPr lang="en-US" baseline="-25000"/>
                <a:t>SENSOR</a:t>
              </a:r>
              <a:r>
                <a:rPr lang="en-US"/>
                <a:t>)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2821848" y="3746098"/>
              <a:ext cx="10476" cy="12346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6894477" y="2568217"/>
              <a:ext cx="499443" cy="17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29" name="TextBox 14"/>
            <p:cNvSpPr txBox="1">
              <a:spLocks noChangeArrowheads="1"/>
            </p:cNvSpPr>
            <p:nvPr/>
          </p:nvSpPr>
          <p:spPr bwMode="auto">
            <a:xfrm>
              <a:off x="4632503" y="1341438"/>
              <a:ext cx="4368622" cy="10155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Signal conditioning allows you to introduce a time delay which could account for things like inertia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7447976" y="2568217"/>
              <a:ext cx="499443" cy="17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1" name="TextBox 20"/>
            <p:cNvSpPr txBox="1">
              <a:spLocks noChangeArrowheads="1"/>
            </p:cNvSpPr>
            <p:nvPr/>
          </p:nvSpPr>
          <p:spPr bwMode="auto">
            <a:xfrm>
              <a:off x="5286375" y="4329113"/>
              <a:ext cx="2214563" cy="3952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System to control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6247602" y="3742605"/>
              <a:ext cx="0" cy="6007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3" name="TextBox 11"/>
            <p:cNvSpPr txBox="1">
              <a:spLocks noChangeArrowheads="1"/>
            </p:cNvSpPr>
            <p:nvPr/>
          </p:nvSpPr>
          <p:spPr bwMode="auto">
            <a:xfrm>
              <a:off x="4632503" y="5767289"/>
              <a:ext cx="1553776" cy="40621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-V</a:t>
              </a:r>
              <a:r>
                <a:rPr lang="en-US" baseline="-25000"/>
                <a:t>SENSOR</a:t>
              </a: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r>
              <a:rPr lang="en-US" sz="4000" smtClean="0"/>
              <a:t>Applications</a:t>
            </a:r>
            <a:br>
              <a:rPr lang="en-US" sz="4000" smtClean="0"/>
            </a:br>
            <a:r>
              <a:rPr lang="en-US" sz="2400" smtClean="0"/>
              <a:t>PID Controller – PID Controller Circuit Diagram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 r="13867"/>
          <a:stretch>
            <a:fillRect/>
          </a:stretch>
        </p:blipFill>
        <p:spPr bwMode="auto">
          <a:xfrm>
            <a:off x="1466850" y="1614488"/>
            <a:ext cx="6153150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447800" y="3592513"/>
            <a:ext cx="685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ERR</a:t>
            </a:r>
            <a:endParaRPr lang="en-US"/>
          </a:p>
        </p:txBody>
      </p:sp>
      <p:graphicFrame>
        <p:nvGraphicFramePr>
          <p:cNvPr id="26655" name="Group 31"/>
          <p:cNvGraphicFramePr>
            <a:graphicFrameLocks noGrp="1"/>
          </p:cNvGraphicFramePr>
          <p:nvPr/>
        </p:nvGraphicFramePr>
        <p:xfrm>
          <a:off x="5162550" y="1454150"/>
          <a:ext cx="3981450" cy="1828800"/>
        </p:xfrm>
        <a:graphic>
          <a:graphicData uri="http://schemas.openxmlformats.org/drawingml/2006/table">
            <a:tbl>
              <a:tblPr/>
              <a:tblGrid>
                <a:gridCol w="1992313"/>
                <a:gridCol w="1989137"/>
              </a:tblGrid>
              <a:tr h="354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Adjust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Change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RP1, RP2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RI, CI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RD, CD</a:t>
                      </a:r>
                    </a:p>
                  </a:txBody>
                  <a:tcPr horzOverflow="overflow">
                    <a:lnL>
                      <a:noFill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6565900" y="3505200"/>
            <a:ext cx="2143125" cy="1928813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31766" name="TextBox 9"/>
          <p:cNvSpPr txBox="1">
            <a:spLocks noChangeArrowheads="1"/>
          </p:cNvSpPr>
          <p:nvPr/>
        </p:nvSpPr>
        <p:spPr bwMode="auto">
          <a:xfrm>
            <a:off x="6629400" y="3576638"/>
            <a:ext cx="1214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</a:t>
            </a:r>
            <a:r>
              <a:rPr lang="en-US" baseline="-25000"/>
              <a:t>ERR PID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546850" y="3995738"/>
            <a:ext cx="714375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447800" y="3987800"/>
            <a:ext cx="7302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038600"/>
            <a:ext cx="40957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Applications of Op-Amps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990600"/>
            <a:ext cx="3581400" cy="48307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2400" smtClean="0"/>
              <a:t>Example of PI Control: Temperature Control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Thermal System we wish to automatically control the temperature of: 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Block Diagram of Control System: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905000"/>
            <a:ext cx="32861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Applications of Op-Amps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057400"/>
            <a:ext cx="2057400" cy="4525963"/>
          </a:xfrm>
        </p:spPr>
        <p:txBody>
          <a:bodyPr/>
          <a:lstStyle/>
          <a:p>
            <a:pPr eaLnBrk="1" hangingPunct="1"/>
            <a:r>
              <a:rPr lang="en-US" sz="2400" smtClean="0"/>
              <a:t>Voltage Error Circuit: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Proportional-Integral Control Circuit:</a:t>
            </a: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1447800" y="1066800"/>
            <a:ext cx="86868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Example of PI Control: Temperature Control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pic>
        <p:nvPicPr>
          <p:cNvPr id="3379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8850" y="2133600"/>
            <a:ext cx="5645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" y="790575"/>
            <a:ext cx="88963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1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6172</TotalTime>
  <Words>585</Words>
  <Application>Microsoft Office PowerPoint</Application>
  <PresentationFormat>On-screen Show (4:3)</PresentationFormat>
  <Paragraphs>227</Paragraphs>
  <Slides>90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Austin</vt:lpstr>
      <vt:lpstr>Automation and control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What is an Op-Amp? – The Surface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Applications of Op-Amps</vt:lpstr>
      <vt:lpstr>Applications of Op-Amps</vt:lpstr>
      <vt:lpstr>Applications of Op-Amps</vt:lpstr>
      <vt:lpstr>Strain Gauge</vt:lpstr>
      <vt:lpstr>Strain Gauge</vt:lpstr>
      <vt:lpstr>Applications of Op-Amps</vt:lpstr>
      <vt:lpstr>Slide 85</vt:lpstr>
      <vt:lpstr>Applications PID Controller – System Circuit Diagram</vt:lpstr>
      <vt:lpstr>Applications PID Controller – PID Controller Circuit Diagram</vt:lpstr>
      <vt:lpstr>Applications of Op-Amps</vt:lpstr>
      <vt:lpstr>Applications of Op-Amps</vt:lpstr>
      <vt:lpstr>Slide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CAD/CAM</dc:title>
  <dc:creator>PERSONAL</dc:creator>
  <cp:lastModifiedBy>Ergonomics Lab</cp:lastModifiedBy>
  <cp:revision>246</cp:revision>
  <dcterms:created xsi:type="dcterms:W3CDTF">2006-08-16T00:00:00Z</dcterms:created>
  <dcterms:modified xsi:type="dcterms:W3CDTF">2015-03-27T03:58:38Z</dcterms:modified>
</cp:coreProperties>
</file>